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Lst>
  <p:notesMasterIdLst>
    <p:notesMasterId r:id="rId12"/>
  </p:notesMasterIdLst>
  <p:handoutMasterIdLst>
    <p:handoutMasterId r:id="rId13"/>
  </p:handoutMasterIdLst>
  <p:sldIdLst>
    <p:sldId id="561" r:id="rId4"/>
    <p:sldId id="683" r:id="rId5"/>
    <p:sldId id="671" r:id="rId6"/>
    <p:sldId id="710" r:id="rId7"/>
    <p:sldId id="691" r:id="rId8"/>
    <p:sldId id="708" r:id="rId9"/>
    <p:sldId id="721" r:id="rId10"/>
    <p:sldId id="698" r:id="rId11"/>
  </p:sldIdLst>
  <p:sldSz cx="9144000" cy="6858000" type="screen4x3"/>
  <p:notesSz cx="6858000" cy="9296400"/>
  <p:defaultTextStyle>
    <a:defPPr>
      <a:defRPr lang="en-US"/>
    </a:defPPr>
    <a:lvl1pPr algn="l" rtl="0" eaLnBrk="0" fontAlgn="base" hangingPunct="0">
      <a:spcBef>
        <a:spcPct val="0"/>
      </a:spcBef>
      <a:spcAft>
        <a:spcPct val="0"/>
      </a:spcAft>
      <a:defRPr sz="28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pitchFamily="18" charset="0"/>
        <a:ea typeface="+mn-ea"/>
        <a:cs typeface="+mn-cs"/>
      </a:defRPr>
    </a:lvl5pPr>
    <a:lvl6pPr marL="2286000" algn="l" defTabSz="914400" rtl="0" eaLnBrk="1" latinLnBrk="0" hangingPunct="1">
      <a:defRPr sz="2800" kern="1200">
        <a:solidFill>
          <a:schemeClr val="tx1"/>
        </a:solidFill>
        <a:latin typeface="Times" pitchFamily="18" charset="0"/>
        <a:ea typeface="+mn-ea"/>
        <a:cs typeface="+mn-cs"/>
      </a:defRPr>
    </a:lvl6pPr>
    <a:lvl7pPr marL="2743200" algn="l" defTabSz="914400" rtl="0" eaLnBrk="1" latinLnBrk="0" hangingPunct="1">
      <a:defRPr sz="2800" kern="1200">
        <a:solidFill>
          <a:schemeClr val="tx1"/>
        </a:solidFill>
        <a:latin typeface="Times" pitchFamily="18" charset="0"/>
        <a:ea typeface="+mn-ea"/>
        <a:cs typeface="+mn-cs"/>
      </a:defRPr>
    </a:lvl7pPr>
    <a:lvl8pPr marL="3200400" algn="l" defTabSz="914400" rtl="0" eaLnBrk="1" latinLnBrk="0" hangingPunct="1">
      <a:defRPr sz="2800" kern="1200">
        <a:solidFill>
          <a:schemeClr val="tx1"/>
        </a:solidFill>
        <a:latin typeface="Times" pitchFamily="18" charset="0"/>
        <a:ea typeface="+mn-ea"/>
        <a:cs typeface="+mn-cs"/>
      </a:defRPr>
    </a:lvl8pPr>
    <a:lvl9pPr marL="3657600" algn="l" defTabSz="914400" rtl="0" eaLnBrk="1" latinLnBrk="0" hangingPunct="1">
      <a:defRPr sz="28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2B2B2"/>
    <a:srgbClr val="FFCCFF"/>
    <a:srgbClr val="FF9900"/>
    <a:srgbClr val="66CCFF"/>
    <a:srgbClr val="0037FA"/>
    <a:srgbClr val="3C64FF"/>
    <a:srgbClr val="DCDCFF"/>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6" autoAdjust="0"/>
    <p:restoredTop sz="85425" autoAdjust="0"/>
  </p:normalViewPr>
  <p:slideViewPr>
    <p:cSldViewPr>
      <p:cViewPr>
        <p:scale>
          <a:sx n="75" d="100"/>
          <a:sy n="75" d="100"/>
        </p:scale>
        <p:origin x="-846"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38"/>
    </p:cViewPr>
  </p:sorterViewPr>
  <p:notesViewPr>
    <p:cSldViewPr>
      <p:cViewPr>
        <p:scale>
          <a:sx n="100" d="100"/>
          <a:sy n="100" d="100"/>
        </p:scale>
        <p:origin x="-1122" y="109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70213" cy="455613"/>
          </a:xfrm>
          <a:prstGeom prst="rect">
            <a:avLst/>
          </a:prstGeom>
          <a:noFill/>
          <a:ln>
            <a:noFill/>
          </a:ln>
          <a:effectLst/>
          <a:extLst/>
        </p:spPr>
        <p:txBody>
          <a:bodyPr vert="horz" wrap="square" lIns="90297" tIns="45149" rIns="90297" bIns="45149" numCol="1" anchor="t" anchorCtr="0" compatLnSpc="1">
            <a:prstTxWarp prst="textNoShape">
              <a:avLst/>
            </a:prstTxWarp>
          </a:bodyPr>
          <a:lstStyle>
            <a:lvl1pPr defTabSz="903288">
              <a:defRPr sz="1200"/>
            </a:lvl1pPr>
          </a:lstStyle>
          <a:p>
            <a:pPr>
              <a:defRPr/>
            </a:pPr>
            <a:endParaRPr lang="en-US"/>
          </a:p>
        </p:txBody>
      </p:sp>
      <p:sp>
        <p:nvSpPr>
          <p:cNvPr id="124931" name="Rectangle 3"/>
          <p:cNvSpPr>
            <a:spLocks noGrp="1" noChangeArrowheads="1"/>
          </p:cNvSpPr>
          <p:nvPr>
            <p:ph type="dt" sz="quarter" idx="1"/>
          </p:nvPr>
        </p:nvSpPr>
        <p:spPr bwMode="auto">
          <a:xfrm>
            <a:off x="3862388" y="0"/>
            <a:ext cx="2970212" cy="455613"/>
          </a:xfrm>
          <a:prstGeom prst="rect">
            <a:avLst/>
          </a:prstGeom>
          <a:noFill/>
          <a:ln>
            <a:noFill/>
          </a:ln>
          <a:effectLst/>
          <a:extLst/>
        </p:spPr>
        <p:txBody>
          <a:bodyPr vert="horz" wrap="square" lIns="90297" tIns="45149" rIns="90297" bIns="45149" numCol="1" anchor="t" anchorCtr="0" compatLnSpc="1">
            <a:prstTxWarp prst="textNoShape">
              <a:avLst/>
            </a:prstTxWarp>
          </a:bodyPr>
          <a:lstStyle>
            <a:lvl1pPr algn="r" defTabSz="903288">
              <a:defRPr sz="1200"/>
            </a:lvl1pPr>
          </a:lstStyle>
          <a:p>
            <a:pPr>
              <a:defRPr/>
            </a:pPr>
            <a:endParaRPr lang="en-US"/>
          </a:p>
        </p:txBody>
      </p:sp>
      <p:sp>
        <p:nvSpPr>
          <p:cNvPr id="124932" name="Rectangle 4"/>
          <p:cNvSpPr>
            <a:spLocks noGrp="1" noChangeArrowheads="1"/>
          </p:cNvSpPr>
          <p:nvPr>
            <p:ph type="ftr" sz="quarter" idx="2"/>
          </p:nvPr>
        </p:nvSpPr>
        <p:spPr bwMode="auto">
          <a:xfrm>
            <a:off x="0" y="8815388"/>
            <a:ext cx="2970213" cy="455612"/>
          </a:xfrm>
          <a:prstGeom prst="rect">
            <a:avLst/>
          </a:prstGeom>
          <a:noFill/>
          <a:ln>
            <a:noFill/>
          </a:ln>
          <a:effectLst/>
          <a:extLst/>
        </p:spPr>
        <p:txBody>
          <a:bodyPr vert="horz" wrap="square" lIns="90297" tIns="45149" rIns="90297" bIns="45149" numCol="1" anchor="b" anchorCtr="0" compatLnSpc="1">
            <a:prstTxWarp prst="textNoShape">
              <a:avLst/>
            </a:prstTxWarp>
          </a:bodyPr>
          <a:lstStyle>
            <a:lvl1pPr defTabSz="903288">
              <a:defRPr sz="1200"/>
            </a:lvl1pPr>
          </a:lstStyle>
          <a:p>
            <a:pPr>
              <a:defRPr/>
            </a:pPr>
            <a:endParaRPr lang="en-US"/>
          </a:p>
        </p:txBody>
      </p:sp>
      <p:sp>
        <p:nvSpPr>
          <p:cNvPr id="124933" name="Rectangle 5"/>
          <p:cNvSpPr>
            <a:spLocks noGrp="1" noChangeArrowheads="1"/>
          </p:cNvSpPr>
          <p:nvPr>
            <p:ph type="sldNum" sz="quarter" idx="3"/>
          </p:nvPr>
        </p:nvSpPr>
        <p:spPr bwMode="auto">
          <a:xfrm>
            <a:off x="3862388" y="8815388"/>
            <a:ext cx="2970212" cy="455612"/>
          </a:xfrm>
          <a:prstGeom prst="rect">
            <a:avLst/>
          </a:prstGeom>
          <a:noFill/>
          <a:ln>
            <a:noFill/>
          </a:ln>
          <a:effectLst/>
          <a:extLst/>
        </p:spPr>
        <p:txBody>
          <a:bodyPr vert="horz" wrap="square" lIns="90297" tIns="45149" rIns="90297" bIns="45149" numCol="1" anchor="b" anchorCtr="0" compatLnSpc="1">
            <a:prstTxWarp prst="textNoShape">
              <a:avLst/>
            </a:prstTxWarp>
          </a:bodyPr>
          <a:lstStyle>
            <a:lvl1pPr algn="r" defTabSz="903288">
              <a:defRPr sz="1200"/>
            </a:lvl1pPr>
          </a:lstStyle>
          <a:p>
            <a:pPr>
              <a:defRPr/>
            </a:pPr>
            <a:fld id="{F2A71390-3278-441A-86B4-5E76086D3132}" type="slidenum">
              <a:rPr lang="en-US"/>
              <a:pPr>
                <a:defRPr/>
              </a:pPr>
              <a:t>‹#›</a:t>
            </a:fld>
            <a:endParaRPr lang="en-US"/>
          </a:p>
        </p:txBody>
      </p:sp>
    </p:spTree>
    <p:extLst>
      <p:ext uri="{BB962C8B-B14F-4D97-AF65-F5344CB8AC3E}">
        <p14:creationId xmlns:p14="http://schemas.microsoft.com/office/powerpoint/2010/main" xmlns="" val="1717268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0213" cy="455613"/>
          </a:xfrm>
          <a:prstGeom prst="rect">
            <a:avLst/>
          </a:prstGeom>
          <a:noFill/>
          <a:ln>
            <a:noFill/>
          </a:ln>
          <a:effectLst/>
          <a:extLst/>
        </p:spPr>
        <p:txBody>
          <a:bodyPr vert="horz" wrap="square" lIns="90297" tIns="45149" rIns="90297" bIns="45149" numCol="1" anchor="t" anchorCtr="0" compatLnSpc="1">
            <a:prstTxWarp prst="textNoShape">
              <a:avLst/>
            </a:prstTxWarp>
          </a:bodyPr>
          <a:lstStyle>
            <a:lvl1pPr defTabSz="903288">
              <a:defRPr sz="1200"/>
            </a:lvl1pPr>
          </a:lstStyle>
          <a:p>
            <a:pPr>
              <a:defRPr/>
            </a:pPr>
            <a:endParaRPr lang="en-US"/>
          </a:p>
        </p:txBody>
      </p:sp>
      <p:sp>
        <p:nvSpPr>
          <p:cNvPr id="129027" name="Rectangle 3"/>
          <p:cNvSpPr>
            <a:spLocks noGrp="1" noChangeArrowheads="1"/>
          </p:cNvSpPr>
          <p:nvPr>
            <p:ph type="dt" idx="1"/>
          </p:nvPr>
        </p:nvSpPr>
        <p:spPr bwMode="auto">
          <a:xfrm>
            <a:off x="3862388" y="0"/>
            <a:ext cx="2970212" cy="455613"/>
          </a:xfrm>
          <a:prstGeom prst="rect">
            <a:avLst/>
          </a:prstGeom>
          <a:noFill/>
          <a:ln>
            <a:noFill/>
          </a:ln>
          <a:effectLst/>
          <a:extLst/>
        </p:spPr>
        <p:txBody>
          <a:bodyPr vert="horz" wrap="square" lIns="90297" tIns="45149" rIns="90297" bIns="45149" numCol="1" anchor="t" anchorCtr="0" compatLnSpc="1">
            <a:prstTxWarp prst="textNoShape">
              <a:avLst/>
            </a:prstTxWarp>
          </a:bodyPr>
          <a:lstStyle>
            <a:lvl1pPr algn="r" defTabSz="903288">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085850" y="684213"/>
            <a:ext cx="4660900" cy="34956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9029" name="Rectangle 5"/>
          <p:cNvSpPr>
            <a:spLocks noGrp="1" noChangeArrowheads="1"/>
          </p:cNvSpPr>
          <p:nvPr>
            <p:ph type="body" sz="quarter" idx="3"/>
          </p:nvPr>
        </p:nvSpPr>
        <p:spPr bwMode="auto">
          <a:xfrm>
            <a:off x="890588" y="4406900"/>
            <a:ext cx="5051425" cy="4179888"/>
          </a:xfrm>
          <a:prstGeom prst="rect">
            <a:avLst/>
          </a:prstGeom>
          <a:noFill/>
          <a:ln>
            <a:noFill/>
          </a:ln>
          <a:effectLst/>
          <a:extLst/>
        </p:spPr>
        <p:txBody>
          <a:bodyPr vert="horz" wrap="square" lIns="90297" tIns="45149" rIns="90297" bIns="451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0" y="8815388"/>
            <a:ext cx="2970213" cy="455612"/>
          </a:xfrm>
          <a:prstGeom prst="rect">
            <a:avLst/>
          </a:prstGeom>
          <a:noFill/>
          <a:ln>
            <a:noFill/>
          </a:ln>
          <a:effectLst/>
          <a:extLst/>
        </p:spPr>
        <p:txBody>
          <a:bodyPr vert="horz" wrap="square" lIns="90297" tIns="45149" rIns="90297" bIns="45149" numCol="1" anchor="b" anchorCtr="0" compatLnSpc="1">
            <a:prstTxWarp prst="textNoShape">
              <a:avLst/>
            </a:prstTxWarp>
          </a:bodyPr>
          <a:lstStyle>
            <a:lvl1pPr defTabSz="903288">
              <a:defRPr sz="1200"/>
            </a:lvl1pPr>
          </a:lstStyle>
          <a:p>
            <a:pPr>
              <a:defRPr/>
            </a:pPr>
            <a:endParaRPr lang="en-US"/>
          </a:p>
        </p:txBody>
      </p:sp>
      <p:sp>
        <p:nvSpPr>
          <p:cNvPr id="129031" name="Rectangle 7"/>
          <p:cNvSpPr>
            <a:spLocks noGrp="1" noChangeArrowheads="1"/>
          </p:cNvSpPr>
          <p:nvPr>
            <p:ph type="sldNum" sz="quarter" idx="5"/>
          </p:nvPr>
        </p:nvSpPr>
        <p:spPr bwMode="auto">
          <a:xfrm>
            <a:off x="3862388" y="8815388"/>
            <a:ext cx="2970212" cy="455612"/>
          </a:xfrm>
          <a:prstGeom prst="rect">
            <a:avLst/>
          </a:prstGeom>
          <a:noFill/>
          <a:ln>
            <a:noFill/>
          </a:ln>
          <a:effectLst/>
          <a:extLst/>
        </p:spPr>
        <p:txBody>
          <a:bodyPr vert="horz" wrap="square" lIns="90297" tIns="45149" rIns="90297" bIns="45149" numCol="1" anchor="b" anchorCtr="0" compatLnSpc="1">
            <a:prstTxWarp prst="textNoShape">
              <a:avLst/>
            </a:prstTxWarp>
          </a:bodyPr>
          <a:lstStyle>
            <a:lvl1pPr algn="r" defTabSz="903288">
              <a:defRPr sz="1200"/>
            </a:lvl1pPr>
          </a:lstStyle>
          <a:p>
            <a:pPr>
              <a:defRPr/>
            </a:pPr>
            <a:fld id="{87979327-5719-4F76-A671-9834CC7ADCAA}" type="slidenum">
              <a:rPr lang="en-US"/>
              <a:pPr>
                <a:defRPr/>
              </a:pPr>
              <a:t>‹#›</a:t>
            </a:fld>
            <a:endParaRPr lang="en-US"/>
          </a:p>
        </p:txBody>
      </p:sp>
    </p:spTree>
    <p:extLst>
      <p:ext uri="{BB962C8B-B14F-4D97-AF65-F5344CB8AC3E}">
        <p14:creationId xmlns:p14="http://schemas.microsoft.com/office/powerpoint/2010/main" xmlns="" val="992581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7A8B92FE-CE33-4D47-AA77-E1E3A4241A92}" type="slidenum">
              <a:rPr lang="en-US" sz="1200" smtClean="0"/>
              <a:pPr/>
              <a:t>1</a:t>
            </a:fld>
            <a:endParaRPr 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7979327-5719-4F76-A671-9834CC7ADCAA}" type="slidenum">
              <a:rPr lang="en-US" smtClean="0"/>
              <a:pPr>
                <a:defRPr/>
              </a:pPr>
              <a:t>2</a:t>
            </a:fld>
            <a:endParaRPr lang="en-US"/>
          </a:p>
        </p:txBody>
      </p:sp>
    </p:spTree>
    <p:extLst>
      <p:ext uri="{BB962C8B-B14F-4D97-AF65-F5344CB8AC3E}">
        <p14:creationId xmlns:p14="http://schemas.microsoft.com/office/powerpoint/2010/main" xmlns="" val="221890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99D6BCDB-0DFD-4058-8DC1-4D5BBE68FD0D}" type="slidenum">
              <a:rPr lang="en-US" sz="1200" smtClean="0"/>
              <a:pPr/>
              <a:t>3</a:t>
            </a:fld>
            <a:endParaRPr 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smtClean="0"/>
          </a:p>
          <a:p>
            <a:r>
              <a:rPr lang="en-US" dirty="0" smtClean="0"/>
              <a:t>Growth is necessary for poverty reduction but not sufficient.</a:t>
            </a:r>
          </a:p>
          <a:p>
            <a:endParaRPr lang="en-US" dirty="0" smtClean="0"/>
          </a:p>
          <a:p>
            <a:r>
              <a:rPr lang="en-US" dirty="0" smtClean="0"/>
              <a:t>Constraints to poorer households’ participation in agricultural growth will vary significantly from one country to the next but fair to say that - </a:t>
            </a:r>
          </a:p>
          <a:p>
            <a:r>
              <a:rPr lang="en-US" b="1" dirty="0" smtClean="0"/>
              <a:t> </a:t>
            </a:r>
            <a:endParaRPr lang="en-US" dirty="0" smtClean="0"/>
          </a:p>
          <a:p>
            <a:r>
              <a:rPr lang="en-US" dirty="0" smtClean="0"/>
              <a:t>“integrating poor households into new economic opportunities associated with agricultural growth presents several challenges.”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90000"/>
              </a:lnSpc>
            </a:pPr>
            <a:r>
              <a:rPr lang="en-US" dirty="0" smtClean="0"/>
              <a:t>The poor are more rural and the rural are more poor. . .</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r>
              <a:rPr lang="en-US" dirty="0" smtClean="0"/>
              <a:t>May (Asia) or may not (Africa and LAC) be landless;</a:t>
            </a:r>
          </a:p>
          <a:p>
            <a:pPr eaLnBrk="1" hangingPunct="1">
              <a:lnSpc>
                <a:spcPct val="90000"/>
              </a:lnSpc>
            </a:pPr>
            <a:r>
              <a:rPr lang="en-US" dirty="0" smtClean="0"/>
              <a:t>Two billion smallholders with farms of 2 hectares or less;</a:t>
            </a:r>
          </a:p>
          <a:p>
            <a:pPr eaLnBrk="1" hangingPunct="1">
              <a:lnSpc>
                <a:spcPct val="90000"/>
              </a:lnSpc>
            </a:pPr>
            <a:r>
              <a:rPr lang="en-US" dirty="0" smtClean="0"/>
              <a:t>Most using family labor;</a:t>
            </a:r>
          </a:p>
          <a:p>
            <a:pPr eaLnBrk="1" hangingPunct="1">
              <a:lnSpc>
                <a:spcPct val="90000"/>
              </a:lnSpc>
            </a:pPr>
            <a:r>
              <a:rPr lang="en-US" dirty="0" smtClean="0"/>
              <a:t>Producing for own consumption, yet net food buyers;</a:t>
            </a:r>
          </a:p>
          <a:p>
            <a:pPr eaLnBrk="1" hangingPunct="1">
              <a:lnSpc>
                <a:spcPct val="90000"/>
              </a:lnSpc>
            </a:pPr>
            <a:r>
              <a:rPr lang="en-US" dirty="0" smtClean="0"/>
              <a:t>Low levels of education; and</a:t>
            </a:r>
          </a:p>
          <a:p>
            <a:pPr eaLnBrk="1" hangingPunct="1">
              <a:lnSpc>
                <a:spcPct val="90000"/>
              </a:lnSpc>
            </a:pPr>
            <a:r>
              <a:rPr lang="en-US" dirty="0" smtClean="0"/>
              <a:t>Poor access to markets, services, information.</a:t>
            </a:r>
          </a:p>
          <a:p>
            <a:endParaRPr lang="en-US" dirty="0" smtClean="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C0D80335-FD51-4C73-BEE5-F3D3F673A131}"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latin typeface="Gill Sans MT" pitchFamily="34" charset="0"/>
              </a:rPr>
              <a:t>Ask about examples of social exclusion – gender</a:t>
            </a:r>
          </a:p>
          <a:p>
            <a:pPr eaLnBrk="1" hangingPunct="1"/>
            <a:endParaRPr lang="en-US" dirty="0" smtClean="0">
              <a:latin typeface="Gill Sans MT" pitchFamily="34" charset="0"/>
            </a:endParaRPr>
          </a:p>
          <a:p>
            <a:pPr eaLnBrk="1" hangingPunct="1"/>
            <a:r>
              <a:rPr lang="en-US" dirty="0" smtClean="0">
                <a:latin typeface="Gill Sans MT" pitchFamily="34" charset="0"/>
              </a:rPr>
              <a:t>Women </a:t>
            </a:r>
          </a:p>
          <a:p>
            <a:pPr eaLnBrk="1" hangingPunct="1">
              <a:buFontTx/>
              <a:buChar char="•"/>
            </a:pPr>
            <a:r>
              <a:rPr lang="en-US" dirty="0" smtClean="0"/>
              <a:t>rarely have control over the resources they use</a:t>
            </a:r>
          </a:p>
          <a:p>
            <a:pPr eaLnBrk="1" hangingPunct="1">
              <a:buFontTx/>
              <a:buChar char="•"/>
            </a:pPr>
            <a:r>
              <a:rPr lang="en-US" dirty="0" smtClean="0"/>
              <a:t>have limited voice in decision-making organizations</a:t>
            </a:r>
          </a:p>
          <a:p>
            <a:pPr eaLnBrk="1" hangingPunct="1">
              <a:buFontTx/>
              <a:buChar char="•"/>
            </a:pPr>
            <a:r>
              <a:rPr lang="en-US" dirty="0" smtClean="0"/>
              <a:t>have less access to support services, such as inputs, technologies or advice (few extension agents are women and women may face obstacles getting credit)</a:t>
            </a:r>
          </a:p>
          <a:p>
            <a:pPr eaLnBrk="1" hangingPunct="1">
              <a:buFontTx/>
              <a:buChar char="•"/>
            </a:pPr>
            <a:r>
              <a:rPr lang="en-US" dirty="0" smtClean="0"/>
              <a:t>have less time as caregivers to get everything done</a:t>
            </a:r>
          </a:p>
          <a:p>
            <a:endParaRPr lang="en-US" dirty="0" smtClean="0"/>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2E3BE5E9-B5D2-457D-9779-A76132C59879}"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Ask what the implications of this will be for pursuing new economic opportunities</a:t>
            </a: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5651153B-E76E-4494-AC70-8BB471E70B43}"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number of years ago, a c</a:t>
            </a:r>
            <a:r>
              <a:rPr lang="en-US" dirty="0" smtClean="0"/>
              <a:t>olleague circulated</a:t>
            </a:r>
            <a:r>
              <a:rPr lang="en-US" baseline="0" dirty="0" smtClean="0"/>
              <a:t> a picture of a wheat farmer in his field and asked “what’s wrong with this picture?”  After several responses (no women in the picture, low levels of mechanization, etc.), someone finally identified that the picture was of a field full of an old, low-yielding variety of wheat.  </a:t>
            </a:r>
          </a:p>
          <a:p>
            <a:endParaRPr lang="en-US" baseline="0" dirty="0" smtClean="0"/>
          </a:p>
          <a:p>
            <a:r>
              <a:rPr lang="en-US" baseline="0" dirty="0" smtClean="0"/>
              <a:t>But WHY?  Is it a problem of extension? (He doesn’t know about it?)  </a:t>
            </a:r>
          </a:p>
          <a:p>
            <a:r>
              <a:rPr lang="en-US" baseline="0" dirty="0" smtClean="0"/>
              <a:t>Or markets? (He can’t buy the seeds?)</a:t>
            </a:r>
          </a:p>
          <a:p>
            <a:endParaRPr lang="en-US" baseline="0" dirty="0" smtClean="0"/>
          </a:p>
          <a:p>
            <a:r>
              <a:rPr lang="en-US" baseline="0" dirty="0" smtClean="0"/>
              <a:t>What about access to FINANCE?  Can he get a loan to buy the improved seeds?</a:t>
            </a:r>
          </a:p>
          <a:p>
            <a:endParaRPr lang="en-US" baseline="0" dirty="0" smtClean="0"/>
          </a:p>
          <a:p>
            <a:r>
              <a:rPr lang="en-US" baseline="0" dirty="0" smtClean="0"/>
              <a:t>Would he take a loan even if he could get one?  Can he afford to take the risk?  </a:t>
            </a:r>
          </a:p>
          <a:p>
            <a:endParaRPr lang="en-US" dirty="0"/>
          </a:p>
        </p:txBody>
      </p:sp>
      <p:sp>
        <p:nvSpPr>
          <p:cNvPr id="4" name="Slide Number Placeholder 3"/>
          <p:cNvSpPr>
            <a:spLocks noGrp="1"/>
          </p:cNvSpPr>
          <p:nvPr>
            <p:ph type="sldNum" sz="quarter" idx="10"/>
          </p:nvPr>
        </p:nvSpPr>
        <p:spPr/>
        <p:txBody>
          <a:bodyPr/>
          <a:lstStyle/>
          <a:p>
            <a:pPr>
              <a:defRPr/>
            </a:pPr>
            <a:fld id="{87979327-5719-4F76-A671-9834CC7ADCAA}" type="slidenum">
              <a:rPr lang="en-US" smtClean="0"/>
              <a:pPr>
                <a:defRPr/>
              </a:pPr>
              <a:t>7</a:t>
            </a:fld>
            <a:endParaRPr lang="en-US"/>
          </a:p>
        </p:txBody>
      </p:sp>
    </p:spTree>
    <p:extLst>
      <p:ext uri="{BB962C8B-B14F-4D97-AF65-F5344CB8AC3E}">
        <p14:creationId xmlns:p14="http://schemas.microsoft.com/office/powerpoint/2010/main" xmlns="" val="1452636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ts val="1200"/>
              </a:spcAft>
              <a:buClrTx/>
              <a:buSzTx/>
              <a:buFontTx/>
              <a:buNone/>
              <a:tabLst/>
              <a:defRPr/>
            </a:pPr>
            <a:r>
              <a:rPr lang="en-US" dirty="0" smtClean="0"/>
              <a:t>NGO programming, including that under FFP, PEPFAR and others</a:t>
            </a:r>
            <a:r>
              <a:rPr lang="en-US" baseline="0" dirty="0" smtClean="0"/>
              <a:t> is ongoing </a:t>
            </a:r>
            <a:r>
              <a:rPr lang="en-US" dirty="0" smtClean="0"/>
              <a:t>That’s why researchers where able to do rigorous impact evaluation of activities</a:t>
            </a:r>
          </a:p>
          <a:p>
            <a:pPr>
              <a:spcAft>
                <a:spcPts val="1200"/>
              </a:spcAft>
            </a:pPr>
            <a:endParaRPr lang="en-US" dirty="0" smtClean="0"/>
          </a:p>
          <a:p>
            <a:pPr>
              <a:spcAft>
                <a:spcPts val="1200"/>
              </a:spcAft>
            </a:pPr>
            <a:endParaRPr lang="en-US" dirty="0" smtClean="0"/>
          </a:p>
          <a:p>
            <a:pPr>
              <a:spcAft>
                <a:spcPts val="1200"/>
              </a:spcAft>
            </a:pPr>
            <a:r>
              <a:rPr lang="en-US" dirty="0" smtClean="0"/>
              <a:t>Mission programming under FTF</a:t>
            </a:r>
          </a:p>
          <a:p>
            <a:pPr>
              <a:spcAft>
                <a:spcPts val="1200"/>
              </a:spcAft>
            </a:pPr>
            <a:endParaRPr lang="en-US" dirty="0" smtClean="0"/>
          </a:p>
          <a:p>
            <a:pPr>
              <a:spcAft>
                <a:spcPts val="1200"/>
              </a:spcAft>
            </a:pPr>
            <a:r>
              <a:rPr lang="en-US" dirty="0" smtClean="0"/>
              <a:t>If those programs weren’t already operating, we wouldn’t have the research findings that we have today</a:t>
            </a:r>
            <a:r>
              <a:rPr lang="en-US" baseline="0" dirty="0" smtClean="0"/>
              <a:t> on impacts. . .</a:t>
            </a:r>
          </a:p>
          <a:p>
            <a:pPr>
              <a:spcAft>
                <a:spcPts val="1200"/>
              </a:spcAft>
            </a:pPr>
            <a:endParaRPr lang="en-US" dirty="0" smtClean="0"/>
          </a:p>
          <a:p>
            <a:r>
              <a:rPr lang="en-US" dirty="0" smtClean="0"/>
              <a:t>Report out on the findings, use the findings to better understand how to design and refine programming. . </a:t>
            </a:r>
            <a:r>
              <a:rPr lang="en-US" smtClean="0"/>
              <a:t>.</a:t>
            </a:r>
            <a:endParaRPr lang="en-US" dirty="0" smtClean="0"/>
          </a:p>
          <a:p>
            <a:pPr eaLnBrk="1" hangingPunct="1"/>
            <a:endParaRPr lang="en-US" dirty="0" smtClean="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3288">
              <a:defRPr sz="2800">
                <a:solidFill>
                  <a:schemeClr val="tx1"/>
                </a:solidFill>
                <a:latin typeface="Times" pitchFamily="18" charset="0"/>
              </a:defRPr>
            </a:lvl1pPr>
            <a:lvl2pPr marL="742950" indent="-285750" defTabSz="903288">
              <a:defRPr sz="2800">
                <a:solidFill>
                  <a:schemeClr val="tx1"/>
                </a:solidFill>
                <a:latin typeface="Times" pitchFamily="18" charset="0"/>
              </a:defRPr>
            </a:lvl2pPr>
            <a:lvl3pPr marL="1143000" indent="-228600" defTabSz="903288">
              <a:defRPr sz="2800">
                <a:solidFill>
                  <a:schemeClr val="tx1"/>
                </a:solidFill>
                <a:latin typeface="Times" pitchFamily="18" charset="0"/>
              </a:defRPr>
            </a:lvl3pPr>
            <a:lvl4pPr marL="1600200" indent="-228600" defTabSz="903288">
              <a:defRPr sz="2800">
                <a:solidFill>
                  <a:schemeClr val="tx1"/>
                </a:solidFill>
                <a:latin typeface="Times" pitchFamily="18" charset="0"/>
              </a:defRPr>
            </a:lvl4pPr>
            <a:lvl5pPr marL="2057400" indent="-228600" defTabSz="903288">
              <a:defRPr sz="2800">
                <a:solidFill>
                  <a:schemeClr val="tx1"/>
                </a:solidFill>
                <a:latin typeface="Times" pitchFamily="18" charset="0"/>
              </a:defRPr>
            </a:lvl5pPr>
            <a:lvl6pPr marL="2514600" indent="-228600" defTabSz="903288" eaLnBrk="0" fontAlgn="base" hangingPunct="0">
              <a:spcBef>
                <a:spcPct val="0"/>
              </a:spcBef>
              <a:spcAft>
                <a:spcPct val="0"/>
              </a:spcAft>
              <a:defRPr sz="2800">
                <a:solidFill>
                  <a:schemeClr val="tx1"/>
                </a:solidFill>
                <a:latin typeface="Times" pitchFamily="18" charset="0"/>
              </a:defRPr>
            </a:lvl6pPr>
            <a:lvl7pPr marL="2971800" indent="-228600" defTabSz="903288" eaLnBrk="0" fontAlgn="base" hangingPunct="0">
              <a:spcBef>
                <a:spcPct val="0"/>
              </a:spcBef>
              <a:spcAft>
                <a:spcPct val="0"/>
              </a:spcAft>
              <a:defRPr sz="2800">
                <a:solidFill>
                  <a:schemeClr val="tx1"/>
                </a:solidFill>
                <a:latin typeface="Times" pitchFamily="18" charset="0"/>
              </a:defRPr>
            </a:lvl7pPr>
            <a:lvl8pPr marL="3429000" indent="-228600" defTabSz="903288" eaLnBrk="0" fontAlgn="base" hangingPunct="0">
              <a:spcBef>
                <a:spcPct val="0"/>
              </a:spcBef>
              <a:spcAft>
                <a:spcPct val="0"/>
              </a:spcAft>
              <a:defRPr sz="2800">
                <a:solidFill>
                  <a:schemeClr val="tx1"/>
                </a:solidFill>
                <a:latin typeface="Times" pitchFamily="18" charset="0"/>
              </a:defRPr>
            </a:lvl8pPr>
            <a:lvl9pPr marL="3886200" indent="-228600" defTabSz="903288" eaLnBrk="0" fontAlgn="base" hangingPunct="0">
              <a:spcBef>
                <a:spcPct val="0"/>
              </a:spcBef>
              <a:spcAft>
                <a:spcPct val="0"/>
              </a:spcAft>
              <a:defRPr sz="2800">
                <a:solidFill>
                  <a:schemeClr val="tx1"/>
                </a:solidFill>
                <a:latin typeface="Times" pitchFamily="18" charset="0"/>
              </a:defRPr>
            </a:lvl9pPr>
          </a:lstStyle>
          <a:p>
            <a:fld id="{2068FC15-8803-4832-B6E0-BD9EBCF79A5B}" type="slidenum">
              <a:rPr lang="en-US" sz="1200" smtClean="0"/>
              <a:pPr/>
              <a:t>8</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5" name="Rectangle 8"/>
          <p:cNvSpPr>
            <a:spLocks noChangeArrowheads="1"/>
          </p:cNvSpPr>
          <p:nvPr userDrawn="1"/>
        </p:nvSpPr>
        <p:spPr bwMode="auto">
          <a:xfrm>
            <a:off x="0" y="1752600"/>
            <a:ext cx="9144000" cy="152400"/>
          </a:xfrm>
          <a:prstGeom prst="rect">
            <a:avLst/>
          </a:prstGeom>
          <a:solidFill>
            <a:srgbClr val="C2113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pic>
        <p:nvPicPr>
          <p:cNvPr id="7" name="Picture 2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r="63464"/>
          <a:stretch>
            <a:fillRect/>
          </a:stretch>
        </p:blipFill>
        <p:spPr bwMode="auto">
          <a:xfrm>
            <a:off x="455613" y="455613"/>
            <a:ext cx="3005137" cy="849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pPr lvl="0"/>
            <a:r>
              <a:rPr lang="en-US" noProof="0" smtClean="0"/>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58A70919-3A68-494A-96B5-5FA97984AF30}" type="slidenum">
              <a:rPr lang="en-US"/>
              <a:pPr>
                <a:defRPr/>
              </a:pPr>
              <a:t>‹#›</a:t>
            </a:fld>
            <a:r>
              <a:rPr lang="en-US"/>
              <a:t>a</a:t>
            </a:r>
          </a:p>
        </p:txBody>
      </p:sp>
    </p:spTree>
    <p:extLst>
      <p:ext uri="{BB962C8B-B14F-4D97-AF65-F5344CB8AC3E}">
        <p14:creationId xmlns:p14="http://schemas.microsoft.com/office/powerpoint/2010/main" xmlns="" val="77413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355B2A-3EAA-4A57-8F44-73352F22B063}" type="slidenum">
              <a:rPr lang="en-US"/>
              <a:pPr>
                <a:defRPr/>
              </a:pPr>
              <a:t>‹#›</a:t>
            </a:fld>
            <a:endParaRPr lang="en-US"/>
          </a:p>
        </p:txBody>
      </p:sp>
    </p:spTree>
    <p:extLst>
      <p:ext uri="{BB962C8B-B14F-4D97-AF65-F5344CB8AC3E}">
        <p14:creationId xmlns:p14="http://schemas.microsoft.com/office/powerpoint/2010/main" xmlns="" val="90663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54599-CCEE-4C76-AC3A-C864284D7EDA}" type="slidenum">
              <a:rPr lang="en-US"/>
              <a:pPr>
                <a:defRPr/>
              </a:pPr>
              <a:t>‹#›</a:t>
            </a:fld>
            <a:endParaRPr lang="en-US"/>
          </a:p>
        </p:txBody>
      </p:sp>
    </p:spTree>
    <p:extLst>
      <p:ext uri="{BB962C8B-B14F-4D97-AF65-F5344CB8AC3E}">
        <p14:creationId xmlns:p14="http://schemas.microsoft.com/office/powerpoint/2010/main" xmlns="" val="216343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201C69-CC7B-4926-8E20-78C51279729E}" type="slidenum">
              <a:rPr lang="en-US"/>
              <a:pPr>
                <a:defRPr/>
              </a:pPr>
              <a:t>‹#›</a:t>
            </a:fld>
            <a:endParaRPr lang="en-US"/>
          </a:p>
        </p:txBody>
      </p:sp>
    </p:spTree>
    <p:extLst>
      <p:ext uri="{BB962C8B-B14F-4D97-AF65-F5344CB8AC3E}">
        <p14:creationId xmlns:p14="http://schemas.microsoft.com/office/powerpoint/2010/main" xmlns="" val="414977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E0226-BA12-4D5F-BF9A-5C77275CCA54}" type="slidenum">
              <a:rPr lang="en-US"/>
              <a:pPr>
                <a:defRPr/>
              </a:pPr>
              <a:t>‹#›</a:t>
            </a:fld>
            <a:endParaRPr lang="en-US"/>
          </a:p>
        </p:txBody>
      </p:sp>
    </p:spTree>
    <p:extLst>
      <p:ext uri="{BB962C8B-B14F-4D97-AF65-F5344CB8AC3E}">
        <p14:creationId xmlns:p14="http://schemas.microsoft.com/office/powerpoint/2010/main" xmlns="" val="4073878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1BF5B5-B4A1-45F7-B819-1D4A5C6153BE}" type="slidenum">
              <a:rPr lang="en-US"/>
              <a:pPr>
                <a:defRPr/>
              </a:pPr>
              <a:t>‹#›</a:t>
            </a:fld>
            <a:endParaRPr lang="en-US"/>
          </a:p>
        </p:txBody>
      </p:sp>
    </p:spTree>
    <p:extLst>
      <p:ext uri="{BB962C8B-B14F-4D97-AF65-F5344CB8AC3E}">
        <p14:creationId xmlns:p14="http://schemas.microsoft.com/office/powerpoint/2010/main" xmlns="" val="2655447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8F5FAD-323E-402D-9CAF-AEDD6B3426C2}" type="slidenum">
              <a:rPr lang="en-US"/>
              <a:pPr>
                <a:defRPr/>
              </a:pPr>
              <a:t>‹#›</a:t>
            </a:fld>
            <a:endParaRPr lang="en-US"/>
          </a:p>
        </p:txBody>
      </p:sp>
    </p:spTree>
    <p:extLst>
      <p:ext uri="{BB962C8B-B14F-4D97-AF65-F5344CB8AC3E}">
        <p14:creationId xmlns:p14="http://schemas.microsoft.com/office/powerpoint/2010/main" xmlns="" val="3107253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9B1130-311F-468E-8E6A-118D74D8D73B}" type="slidenum">
              <a:rPr lang="en-US"/>
              <a:pPr>
                <a:defRPr/>
              </a:pPr>
              <a:t>‹#›</a:t>
            </a:fld>
            <a:endParaRPr lang="en-US"/>
          </a:p>
        </p:txBody>
      </p:sp>
    </p:spTree>
    <p:extLst>
      <p:ext uri="{BB962C8B-B14F-4D97-AF65-F5344CB8AC3E}">
        <p14:creationId xmlns:p14="http://schemas.microsoft.com/office/powerpoint/2010/main" xmlns="" val="1590765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AEB382-BDBA-4378-B632-03363AC58307}" type="slidenum">
              <a:rPr lang="en-US"/>
              <a:pPr>
                <a:defRPr/>
              </a:pPr>
              <a:t>‹#›</a:t>
            </a:fld>
            <a:endParaRPr lang="en-US"/>
          </a:p>
        </p:txBody>
      </p:sp>
    </p:spTree>
    <p:extLst>
      <p:ext uri="{BB962C8B-B14F-4D97-AF65-F5344CB8AC3E}">
        <p14:creationId xmlns:p14="http://schemas.microsoft.com/office/powerpoint/2010/main" xmlns="" val="2449102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C98A500-A7AA-42CE-9FD4-719F7630B1CF}" type="slidenum">
              <a:rPr lang="en-US"/>
              <a:pPr>
                <a:defRPr/>
              </a:pPr>
              <a:t>‹#›</a:t>
            </a:fld>
            <a:endParaRPr lang="en-US"/>
          </a:p>
        </p:txBody>
      </p:sp>
    </p:spTree>
    <p:extLst>
      <p:ext uri="{BB962C8B-B14F-4D97-AF65-F5344CB8AC3E}">
        <p14:creationId xmlns:p14="http://schemas.microsoft.com/office/powerpoint/2010/main" xmlns="" val="247696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BCF454-3E82-491C-BC82-7ADF44E459AC}" type="slidenum">
              <a:rPr lang="en-US"/>
              <a:pPr>
                <a:defRPr/>
              </a:pPr>
              <a:t>‹#›</a:t>
            </a:fld>
            <a:endParaRPr lang="en-US"/>
          </a:p>
        </p:txBody>
      </p:sp>
    </p:spTree>
    <p:extLst>
      <p:ext uri="{BB962C8B-B14F-4D97-AF65-F5344CB8AC3E}">
        <p14:creationId xmlns:p14="http://schemas.microsoft.com/office/powerpoint/2010/main" xmlns="" val="282760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099C63-AB59-4808-AC18-F0A705D53220}" type="slidenum">
              <a:rPr lang="en-US"/>
              <a:pPr>
                <a:defRPr/>
              </a:pPr>
              <a:t>‹#›</a:t>
            </a:fld>
            <a:endParaRPr lang="en-US"/>
          </a:p>
        </p:txBody>
      </p:sp>
    </p:spTree>
    <p:extLst>
      <p:ext uri="{BB962C8B-B14F-4D97-AF65-F5344CB8AC3E}">
        <p14:creationId xmlns:p14="http://schemas.microsoft.com/office/powerpoint/2010/main" xmlns="" val="3838266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2B1AC6-2055-4092-A2F5-EBA3C89CCB7A}" type="slidenum">
              <a:rPr lang="en-US"/>
              <a:pPr>
                <a:defRPr/>
              </a:pPr>
              <a:t>‹#›</a:t>
            </a:fld>
            <a:endParaRPr lang="en-US"/>
          </a:p>
        </p:txBody>
      </p:sp>
    </p:spTree>
    <p:extLst>
      <p:ext uri="{BB962C8B-B14F-4D97-AF65-F5344CB8AC3E}">
        <p14:creationId xmlns:p14="http://schemas.microsoft.com/office/powerpoint/2010/main" xmlns="" val="3096666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4B931B-EB53-47CB-B5F7-FD43884B1898}" type="slidenum">
              <a:rPr lang="en-US"/>
              <a:pPr>
                <a:defRPr/>
              </a:pPr>
              <a:t>‹#›</a:t>
            </a:fld>
            <a:endParaRPr lang="en-US"/>
          </a:p>
        </p:txBody>
      </p:sp>
    </p:spTree>
    <p:extLst>
      <p:ext uri="{BB962C8B-B14F-4D97-AF65-F5344CB8AC3E}">
        <p14:creationId xmlns:p14="http://schemas.microsoft.com/office/powerpoint/2010/main" xmlns="" val="5523890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C216A-A607-48A5-A3D6-C42509D9A905}" type="slidenum">
              <a:rPr lang="en-US"/>
              <a:pPr>
                <a:defRPr/>
              </a:pPr>
              <a:t>‹#›</a:t>
            </a:fld>
            <a:endParaRPr lang="en-US"/>
          </a:p>
        </p:txBody>
      </p:sp>
    </p:spTree>
    <p:extLst>
      <p:ext uri="{BB962C8B-B14F-4D97-AF65-F5344CB8AC3E}">
        <p14:creationId xmlns:p14="http://schemas.microsoft.com/office/powerpoint/2010/main" xmlns="" val="754603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F7A545-359C-4607-8AD3-70DCF1959B6D}" type="slidenum">
              <a:rPr lang="en-US"/>
              <a:pPr>
                <a:defRPr/>
              </a:pPr>
              <a:t>‹#›</a:t>
            </a:fld>
            <a:endParaRPr lang="en-US"/>
          </a:p>
        </p:txBody>
      </p:sp>
    </p:spTree>
    <p:extLst>
      <p:ext uri="{BB962C8B-B14F-4D97-AF65-F5344CB8AC3E}">
        <p14:creationId xmlns:p14="http://schemas.microsoft.com/office/powerpoint/2010/main" xmlns="" val="4376051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C8E710-64A1-442D-ABA8-6B6BD7605E0D}" type="slidenum">
              <a:rPr lang="en-US"/>
              <a:pPr>
                <a:defRPr/>
              </a:pPr>
              <a:t>‹#›</a:t>
            </a:fld>
            <a:endParaRPr lang="en-US"/>
          </a:p>
        </p:txBody>
      </p:sp>
    </p:spTree>
    <p:extLst>
      <p:ext uri="{BB962C8B-B14F-4D97-AF65-F5344CB8AC3E}">
        <p14:creationId xmlns:p14="http://schemas.microsoft.com/office/powerpoint/2010/main" xmlns="" val="2483833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E42393-4E43-44FF-A9E3-AC94D08DECF7}" type="slidenum">
              <a:rPr lang="en-US"/>
              <a:pPr>
                <a:defRPr/>
              </a:pPr>
              <a:t>‹#›</a:t>
            </a:fld>
            <a:endParaRPr lang="en-US"/>
          </a:p>
        </p:txBody>
      </p:sp>
    </p:spTree>
    <p:extLst>
      <p:ext uri="{BB962C8B-B14F-4D97-AF65-F5344CB8AC3E}">
        <p14:creationId xmlns:p14="http://schemas.microsoft.com/office/powerpoint/2010/main" xmlns="" val="3041181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9970C3-FCCC-41D8-9709-458DB3CB04BB}" type="slidenum">
              <a:rPr lang="en-US"/>
              <a:pPr>
                <a:defRPr/>
              </a:pPr>
              <a:t>‹#›</a:t>
            </a:fld>
            <a:endParaRPr lang="en-US"/>
          </a:p>
        </p:txBody>
      </p:sp>
    </p:spTree>
    <p:extLst>
      <p:ext uri="{BB962C8B-B14F-4D97-AF65-F5344CB8AC3E}">
        <p14:creationId xmlns:p14="http://schemas.microsoft.com/office/powerpoint/2010/main" xmlns="" val="18288180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58A463A-AE46-47F4-9CC7-847A353F683C}" type="slidenum">
              <a:rPr lang="en-US"/>
              <a:pPr>
                <a:defRPr/>
              </a:pPr>
              <a:t>‹#›</a:t>
            </a:fld>
            <a:endParaRPr lang="en-US"/>
          </a:p>
        </p:txBody>
      </p:sp>
    </p:spTree>
    <p:extLst>
      <p:ext uri="{BB962C8B-B14F-4D97-AF65-F5344CB8AC3E}">
        <p14:creationId xmlns:p14="http://schemas.microsoft.com/office/powerpoint/2010/main" xmlns="" val="3577042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A60C937-CCAC-4A7B-A9C9-AED5EA9C73D9}" type="slidenum">
              <a:rPr lang="en-US"/>
              <a:pPr>
                <a:defRPr/>
              </a:pPr>
              <a:t>‹#›</a:t>
            </a:fld>
            <a:endParaRPr lang="en-US"/>
          </a:p>
        </p:txBody>
      </p:sp>
    </p:spTree>
    <p:extLst>
      <p:ext uri="{BB962C8B-B14F-4D97-AF65-F5344CB8AC3E}">
        <p14:creationId xmlns:p14="http://schemas.microsoft.com/office/powerpoint/2010/main" xmlns="" val="2654997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2711301-605A-4947-A1D3-75B1F1435E76}" type="slidenum">
              <a:rPr lang="en-US"/>
              <a:pPr>
                <a:defRPr/>
              </a:pPr>
              <a:t>‹#›</a:t>
            </a:fld>
            <a:endParaRPr lang="en-US"/>
          </a:p>
        </p:txBody>
      </p:sp>
    </p:spTree>
    <p:extLst>
      <p:ext uri="{BB962C8B-B14F-4D97-AF65-F5344CB8AC3E}">
        <p14:creationId xmlns:p14="http://schemas.microsoft.com/office/powerpoint/2010/main" xmlns="" val="218948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5AADE2-E382-4FD8-B8BB-51B6D2882995}" type="slidenum">
              <a:rPr lang="en-US"/>
              <a:pPr>
                <a:defRPr/>
              </a:pPr>
              <a:t>‹#›</a:t>
            </a:fld>
            <a:endParaRPr lang="en-US"/>
          </a:p>
        </p:txBody>
      </p:sp>
    </p:spTree>
    <p:extLst>
      <p:ext uri="{BB962C8B-B14F-4D97-AF65-F5344CB8AC3E}">
        <p14:creationId xmlns:p14="http://schemas.microsoft.com/office/powerpoint/2010/main" xmlns="" val="4460360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4B8013-E257-4A13-902D-5BB608241329}" type="slidenum">
              <a:rPr lang="en-US"/>
              <a:pPr>
                <a:defRPr/>
              </a:pPr>
              <a:t>‹#›</a:t>
            </a:fld>
            <a:endParaRPr lang="en-US"/>
          </a:p>
        </p:txBody>
      </p:sp>
    </p:spTree>
    <p:extLst>
      <p:ext uri="{BB962C8B-B14F-4D97-AF65-F5344CB8AC3E}">
        <p14:creationId xmlns:p14="http://schemas.microsoft.com/office/powerpoint/2010/main" xmlns="" val="14855874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F0E744-2383-423F-8AA5-C0D532550E84}" type="slidenum">
              <a:rPr lang="en-US"/>
              <a:pPr>
                <a:defRPr/>
              </a:pPr>
              <a:t>‹#›</a:t>
            </a:fld>
            <a:endParaRPr lang="en-US"/>
          </a:p>
        </p:txBody>
      </p:sp>
    </p:spTree>
    <p:extLst>
      <p:ext uri="{BB962C8B-B14F-4D97-AF65-F5344CB8AC3E}">
        <p14:creationId xmlns:p14="http://schemas.microsoft.com/office/powerpoint/2010/main" xmlns="" val="36905869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14A8CE-38DC-4EB7-AA74-01571BDCE830}" type="slidenum">
              <a:rPr lang="en-US"/>
              <a:pPr>
                <a:defRPr/>
              </a:pPr>
              <a:t>‹#›</a:t>
            </a:fld>
            <a:endParaRPr lang="en-US"/>
          </a:p>
        </p:txBody>
      </p:sp>
    </p:spTree>
    <p:extLst>
      <p:ext uri="{BB962C8B-B14F-4D97-AF65-F5344CB8AC3E}">
        <p14:creationId xmlns:p14="http://schemas.microsoft.com/office/powerpoint/2010/main" xmlns="" val="14102019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48B9C3-201E-4427-B0B2-0B3A2008A8A3}" type="slidenum">
              <a:rPr lang="en-US"/>
              <a:pPr>
                <a:defRPr/>
              </a:pPr>
              <a:t>‹#›</a:t>
            </a:fld>
            <a:endParaRPr lang="en-US"/>
          </a:p>
        </p:txBody>
      </p:sp>
    </p:spTree>
    <p:extLst>
      <p:ext uri="{BB962C8B-B14F-4D97-AF65-F5344CB8AC3E}">
        <p14:creationId xmlns:p14="http://schemas.microsoft.com/office/powerpoint/2010/main" xmlns="" val="60580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A57415-F6B0-4DF5-ABF0-85B48D93B070}" type="slidenum">
              <a:rPr lang="en-US"/>
              <a:pPr>
                <a:defRPr/>
              </a:pPr>
              <a:t>‹#›</a:t>
            </a:fld>
            <a:endParaRPr lang="en-US"/>
          </a:p>
        </p:txBody>
      </p:sp>
    </p:spTree>
    <p:extLst>
      <p:ext uri="{BB962C8B-B14F-4D97-AF65-F5344CB8AC3E}">
        <p14:creationId xmlns:p14="http://schemas.microsoft.com/office/powerpoint/2010/main" xmlns="" val="377841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FF94C3-9792-437D-A916-95D468967969}" type="slidenum">
              <a:rPr lang="en-US"/>
              <a:pPr>
                <a:defRPr/>
              </a:pPr>
              <a:t>‹#›</a:t>
            </a:fld>
            <a:endParaRPr lang="en-US"/>
          </a:p>
        </p:txBody>
      </p:sp>
    </p:spTree>
    <p:extLst>
      <p:ext uri="{BB962C8B-B14F-4D97-AF65-F5344CB8AC3E}">
        <p14:creationId xmlns:p14="http://schemas.microsoft.com/office/powerpoint/2010/main" xmlns="" val="208727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72BE6-BE4B-4B9E-8E7A-A37077444D3C}" type="slidenum">
              <a:rPr lang="en-US"/>
              <a:pPr>
                <a:defRPr/>
              </a:pPr>
              <a:t>‹#›</a:t>
            </a:fld>
            <a:endParaRPr lang="en-US"/>
          </a:p>
        </p:txBody>
      </p:sp>
    </p:spTree>
    <p:extLst>
      <p:ext uri="{BB962C8B-B14F-4D97-AF65-F5344CB8AC3E}">
        <p14:creationId xmlns:p14="http://schemas.microsoft.com/office/powerpoint/2010/main" xmlns="" val="119821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D23A5C-AA50-435B-8126-F5B053722F65}" type="slidenum">
              <a:rPr lang="en-US"/>
              <a:pPr>
                <a:defRPr/>
              </a:pPr>
              <a:t>‹#›</a:t>
            </a:fld>
            <a:endParaRPr lang="en-US"/>
          </a:p>
        </p:txBody>
      </p:sp>
    </p:spTree>
    <p:extLst>
      <p:ext uri="{BB962C8B-B14F-4D97-AF65-F5344CB8AC3E}">
        <p14:creationId xmlns:p14="http://schemas.microsoft.com/office/powerpoint/2010/main" xmlns="" val="272224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D12CB2-ABF7-4E37-A637-C2EE846E589F}" type="slidenum">
              <a:rPr lang="en-US"/>
              <a:pPr>
                <a:defRPr/>
              </a:pPr>
              <a:t>‹#›</a:t>
            </a:fld>
            <a:endParaRPr lang="en-US"/>
          </a:p>
        </p:txBody>
      </p:sp>
    </p:spTree>
    <p:extLst>
      <p:ext uri="{BB962C8B-B14F-4D97-AF65-F5344CB8AC3E}">
        <p14:creationId xmlns:p14="http://schemas.microsoft.com/office/powerpoint/2010/main" xmlns="" val="376097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C44B31-D213-425C-82DE-4C42912A49BA}" type="slidenum">
              <a:rPr lang="en-US"/>
              <a:pPr>
                <a:defRPr/>
              </a:pPr>
              <a:t>‹#›</a:t>
            </a:fld>
            <a:endParaRPr lang="en-US"/>
          </a:p>
        </p:txBody>
      </p:sp>
    </p:spTree>
    <p:extLst>
      <p:ext uri="{BB962C8B-B14F-4D97-AF65-F5344CB8AC3E}">
        <p14:creationId xmlns:p14="http://schemas.microsoft.com/office/powerpoint/2010/main" xmlns="" val="197784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3FC81E20-9544-42B8-93B8-D299957FF802}" type="slidenum">
              <a:rPr lang="en-US"/>
              <a:pPr>
                <a:defRPr/>
              </a:pPr>
              <a:t>‹#›</a:t>
            </a:fld>
            <a:endParaRPr lang="en-U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US">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xmlns="" val="0"/>
              </a:ext>
            </a:extLst>
          </a:blip>
          <a:srcRect r="63464"/>
          <a:stretch>
            <a:fillRect/>
          </a:stretch>
        </p:blipFill>
        <p:spPr bwMode="auto">
          <a:xfrm>
            <a:off x="227013" y="228600"/>
            <a:ext cx="2422525" cy="684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5"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172"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35173"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35174"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7E64E4EF-BDA7-4A35-8453-F4D9164F7163}" type="slidenum">
              <a:rPr lang="en-US"/>
              <a:pPr>
                <a:defRPr/>
              </a:pPr>
              <a:t>‹#›</a:t>
            </a:fld>
            <a:endParaRPr lang="en-US"/>
          </a:p>
        </p:txBody>
      </p:sp>
      <p:sp>
        <p:nvSpPr>
          <p:cNvPr id="2055" name="Rectangle 7"/>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056" name="Rectangle 8"/>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US">
              <a:solidFill>
                <a:srgbClr val="002A6C"/>
              </a:solidFill>
            </a:endParaRPr>
          </a:p>
        </p:txBody>
      </p:sp>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2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90112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90112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9F1AC2F4-9B88-4F5F-996C-6D0B7AFA19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52400" y="1905000"/>
            <a:ext cx="8991600" cy="4953000"/>
          </a:xfrm>
          <a:prstGeom prst="rect">
            <a:avLst/>
          </a:prstGeom>
          <a:solidFill>
            <a:srgbClr val="DCD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imes" pitchFamily="18" charset="0"/>
              </a:defRPr>
            </a:lvl1pPr>
            <a:lvl2pPr marL="742950" indent="-285750">
              <a:defRPr sz="2800">
                <a:solidFill>
                  <a:schemeClr val="tx1"/>
                </a:solidFill>
                <a:latin typeface="Times" pitchFamily="18" charset="0"/>
              </a:defRPr>
            </a:lvl2pPr>
            <a:lvl3pPr marL="1143000" indent="-228600">
              <a:defRPr sz="2800">
                <a:solidFill>
                  <a:schemeClr val="tx1"/>
                </a:solidFill>
                <a:latin typeface="Times" pitchFamily="18" charset="0"/>
              </a:defRPr>
            </a:lvl3pPr>
            <a:lvl4pPr marL="1600200" indent="-228600">
              <a:defRPr sz="2800">
                <a:solidFill>
                  <a:schemeClr val="tx1"/>
                </a:solidFill>
                <a:latin typeface="Times" pitchFamily="18" charset="0"/>
              </a:defRPr>
            </a:lvl4pPr>
            <a:lvl5pPr marL="2057400" indent="-228600">
              <a:defRPr sz="2800">
                <a:solidFill>
                  <a:schemeClr val="tx1"/>
                </a:solidFill>
                <a:latin typeface="Times" pitchFamily="18" charset="0"/>
              </a:defRPr>
            </a:lvl5pPr>
            <a:lvl6pPr marL="2514600" indent="-228600" eaLnBrk="0" fontAlgn="base" hangingPunct="0">
              <a:spcBef>
                <a:spcPct val="0"/>
              </a:spcBef>
              <a:spcAft>
                <a:spcPct val="0"/>
              </a:spcAft>
              <a:defRPr sz="2800">
                <a:solidFill>
                  <a:schemeClr val="tx1"/>
                </a:solidFill>
                <a:latin typeface="Times" pitchFamily="18" charset="0"/>
              </a:defRPr>
            </a:lvl6pPr>
            <a:lvl7pPr marL="2971800" indent="-228600" eaLnBrk="0" fontAlgn="base" hangingPunct="0">
              <a:spcBef>
                <a:spcPct val="0"/>
              </a:spcBef>
              <a:spcAft>
                <a:spcPct val="0"/>
              </a:spcAft>
              <a:defRPr sz="2800">
                <a:solidFill>
                  <a:schemeClr val="tx1"/>
                </a:solidFill>
                <a:latin typeface="Times" pitchFamily="18" charset="0"/>
              </a:defRPr>
            </a:lvl7pPr>
            <a:lvl8pPr marL="3429000" indent="-228600" eaLnBrk="0" fontAlgn="base" hangingPunct="0">
              <a:spcBef>
                <a:spcPct val="0"/>
              </a:spcBef>
              <a:spcAft>
                <a:spcPct val="0"/>
              </a:spcAft>
              <a:defRPr sz="2800">
                <a:solidFill>
                  <a:schemeClr val="tx1"/>
                </a:solidFill>
                <a:latin typeface="Times" pitchFamily="18" charset="0"/>
              </a:defRPr>
            </a:lvl8pPr>
            <a:lvl9pPr marL="3886200" indent="-228600" eaLnBrk="0" fontAlgn="base" hangingPunct="0">
              <a:spcBef>
                <a:spcPct val="0"/>
              </a:spcBef>
              <a:spcAft>
                <a:spcPct val="0"/>
              </a:spcAft>
              <a:defRPr sz="2800">
                <a:solidFill>
                  <a:schemeClr val="tx1"/>
                </a:solidFill>
                <a:latin typeface="Times" pitchFamily="18" charset="0"/>
              </a:defRPr>
            </a:lvl9pPr>
          </a:lstStyle>
          <a:p>
            <a:pPr>
              <a:spcBef>
                <a:spcPct val="50000"/>
              </a:spcBef>
            </a:pPr>
            <a:endParaRPr lang="en-US"/>
          </a:p>
        </p:txBody>
      </p:sp>
      <p:sp>
        <p:nvSpPr>
          <p:cNvPr id="5123" name="Rectangle 4"/>
          <p:cNvSpPr>
            <a:spLocks noGrp="1" noChangeArrowheads="1"/>
          </p:cNvSpPr>
          <p:nvPr>
            <p:ph type="ctrTitle"/>
          </p:nvPr>
        </p:nvSpPr>
        <p:spPr>
          <a:xfrm>
            <a:off x="228600" y="3352800"/>
            <a:ext cx="8915400" cy="1371600"/>
          </a:xfrm>
        </p:spPr>
        <p:txBody>
          <a:bodyPr/>
          <a:lstStyle/>
          <a:p>
            <a:pPr eaLnBrk="1" hangingPunct="1"/>
            <a:r>
              <a:rPr lang="en-US" sz="3600" dirty="0" smtClean="0">
                <a:solidFill>
                  <a:srgbClr val="800000"/>
                </a:solidFill>
                <a:latin typeface="Gill Sans MT" pitchFamily="34" charset="0"/>
              </a:rPr>
              <a:t>The Challenge of Inclusive </a:t>
            </a:r>
            <a:br>
              <a:rPr lang="en-US" sz="3600" dirty="0" smtClean="0">
                <a:solidFill>
                  <a:srgbClr val="800000"/>
                </a:solidFill>
                <a:latin typeface="Gill Sans MT" pitchFamily="34" charset="0"/>
              </a:rPr>
            </a:br>
            <a:r>
              <a:rPr lang="en-US" sz="3600" dirty="0" smtClean="0">
                <a:solidFill>
                  <a:srgbClr val="800000"/>
                </a:solidFill>
                <a:latin typeface="Gill Sans MT" pitchFamily="34" charset="0"/>
              </a:rPr>
              <a:t>Agricultural Growth:</a:t>
            </a:r>
            <a:br>
              <a:rPr lang="en-US" sz="3600" dirty="0" smtClean="0">
                <a:solidFill>
                  <a:srgbClr val="800000"/>
                </a:solidFill>
                <a:latin typeface="Gill Sans MT" pitchFamily="34" charset="0"/>
              </a:rPr>
            </a:br>
            <a:r>
              <a:rPr lang="en-US" sz="3200" dirty="0" smtClean="0">
                <a:solidFill>
                  <a:srgbClr val="800000"/>
                </a:solidFill>
                <a:latin typeface="Gill Sans MT" pitchFamily="34" charset="0"/>
              </a:rPr>
              <a:t>Promoting participation of the poor</a:t>
            </a:r>
            <a:endParaRPr lang="en-US" sz="3600" dirty="0" smtClean="0">
              <a:solidFill>
                <a:srgbClr val="800000"/>
              </a:solidFill>
              <a:latin typeface="Gill Sans MT" pitchFamily="34" charset="0"/>
            </a:endParaRPr>
          </a:p>
        </p:txBody>
      </p:sp>
      <p:sp>
        <p:nvSpPr>
          <p:cNvPr id="5124" name="Text Box 5"/>
          <p:cNvSpPr txBox="1">
            <a:spLocks noChangeArrowheads="1"/>
          </p:cNvSpPr>
          <p:nvPr/>
        </p:nvSpPr>
        <p:spPr bwMode="auto">
          <a:xfrm>
            <a:off x="1827213" y="4876800"/>
            <a:ext cx="5867400" cy="187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800">
                <a:solidFill>
                  <a:schemeClr val="tx1"/>
                </a:solidFill>
                <a:latin typeface="Times" pitchFamily="18" charset="0"/>
              </a:defRPr>
            </a:lvl1pPr>
            <a:lvl2pPr marL="742950" indent="-285750">
              <a:defRPr sz="2800">
                <a:solidFill>
                  <a:schemeClr val="tx1"/>
                </a:solidFill>
                <a:latin typeface="Times" pitchFamily="18" charset="0"/>
              </a:defRPr>
            </a:lvl2pPr>
            <a:lvl3pPr marL="1143000" indent="-228600">
              <a:defRPr sz="2800">
                <a:solidFill>
                  <a:schemeClr val="tx1"/>
                </a:solidFill>
                <a:latin typeface="Times" pitchFamily="18" charset="0"/>
              </a:defRPr>
            </a:lvl3pPr>
            <a:lvl4pPr marL="1600200" indent="-228600">
              <a:defRPr sz="2800">
                <a:solidFill>
                  <a:schemeClr val="tx1"/>
                </a:solidFill>
                <a:latin typeface="Times" pitchFamily="18" charset="0"/>
              </a:defRPr>
            </a:lvl4pPr>
            <a:lvl5pPr marL="2057400" indent="-228600">
              <a:defRPr sz="2800">
                <a:solidFill>
                  <a:schemeClr val="tx1"/>
                </a:solidFill>
                <a:latin typeface="Times" pitchFamily="18" charset="0"/>
              </a:defRPr>
            </a:lvl5pPr>
            <a:lvl6pPr marL="2514600" indent="-228600" eaLnBrk="0" fontAlgn="base" hangingPunct="0">
              <a:spcBef>
                <a:spcPct val="0"/>
              </a:spcBef>
              <a:spcAft>
                <a:spcPct val="0"/>
              </a:spcAft>
              <a:defRPr sz="2800">
                <a:solidFill>
                  <a:schemeClr val="tx1"/>
                </a:solidFill>
                <a:latin typeface="Times" pitchFamily="18" charset="0"/>
              </a:defRPr>
            </a:lvl6pPr>
            <a:lvl7pPr marL="2971800" indent="-228600" eaLnBrk="0" fontAlgn="base" hangingPunct="0">
              <a:spcBef>
                <a:spcPct val="0"/>
              </a:spcBef>
              <a:spcAft>
                <a:spcPct val="0"/>
              </a:spcAft>
              <a:defRPr sz="2800">
                <a:solidFill>
                  <a:schemeClr val="tx1"/>
                </a:solidFill>
                <a:latin typeface="Times" pitchFamily="18" charset="0"/>
              </a:defRPr>
            </a:lvl7pPr>
            <a:lvl8pPr marL="3429000" indent="-228600" eaLnBrk="0" fontAlgn="base" hangingPunct="0">
              <a:spcBef>
                <a:spcPct val="0"/>
              </a:spcBef>
              <a:spcAft>
                <a:spcPct val="0"/>
              </a:spcAft>
              <a:defRPr sz="2800">
                <a:solidFill>
                  <a:schemeClr val="tx1"/>
                </a:solidFill>
                <a:latin typeface="Times" pitchFamily="18" charset="0"/>
              </a:defRPr>
            </a:lvl8pPr>
            <a:lvl9pPr marL="3886200" indent="-228600" eaLnBrk="0" fontAlgn="base" hangingPunct="0">
              <a:spcBef>
                <a:spcPct val="0"/>
              </a:spcBef>
              <a:spcAft>
                <a:spcPct val="0"/>
              </a:spcAft>
              <a:defRPr sz="2800">
                <a:solidFill>
                  <a:schemeClr val="tx1"/>
                </a:solidFill>
                <a:latin typeface="Times" pitchFamily="18" charset="0"/>
              </a:defRPr>
            </a:lvl9pPr>
          </a:lstStyle>
          <a:p>
            <a:pPr algn="ctr"/>
            <a:endParaRPr lang="en-US" sz="2000" b="1" dirty="0" smtClean="0">
              <a:solidFill>
                <a:srgbClr val="800000"/>
              </a:solidFill>
              <a:latin typeface="Gill Sans MT" pitchFamily="34" charset="0"/>
            </a:endParaRPr>
          </a:p>
          <a:p>
            <a:pPr algn="ctr"/>
            <a:r>
              <a:rPr lang="en-US" sz="2000" b="1" dirty="0" smtClean="0">
                <a:solidFill>
                  <a:srgbClr val="800000"/>
                </a:solidFill>
                <a:latin typeface="Gill Sans MT" pitchFamily="34" charset="0"/>
              </a:rPr>
              <a:t>Lena </a:t>
            </a:r>
            <a:r>
              <a:rPr lang="en-US" sz="2000" b="1" dirty="0">
                <a:solidFill>
                  <a:srgbClr val="800000"/>
                </a:solidFill>
                <a:latin typeface="Gill Sans MT" pitchFamily="34" charset="0"/>
              </a:rPr>
              <a:t>Heron</a:t>
            </a:r>
          </a:p>
          <a:p>
            <a:pPr algn="ctr"/>
            <a:r>
              <a:rPr lang="en-US" sz="2000" b="1" dirty="0" smtClean="0">
                <a:solidFill>
                  <a:srgbClr val="800000"/>
                </a:solidFill>
                <a:latin typeface="Gill Sans MT" pitchFamily="34" charset="0"/>
              </a:rPr>
              <a:t>USAID </a:t>
            </a:r>
            <a:r>
              <a:rPr lang="en-US" sz="2000" b="1" dirty="0">
                <a:solidFill>
                  <a:srgbClr val="800000"/>
                </a:solidFill>
                <a:latin typeface="Gill Sans MT" pitchFamily="34" charset="0"/>
              </a:rPr>
              <a:t>Bureau of Food Security</a:t>
            </a:r>
          </a:p>
          <a:p>
            <a:pPr algn="ctr"/>
            <a:endParaRPr lang="en-US" sz="1600" b="1" dirty="0">
              <a:solidFill>
                <a:srgbClr val="800000"/>
              </a:solidFill>
              <a:latin typeface="Gill Sans MT" pitchFamily="34" charset="0"/>
            </a:endParaRPr>
          </a:p>
          <a:p>
            <a:pPr algn="ctr"/>
            <a:r>
              <a:rPr lang="en-US" sz="2000" b="1" dirty="0" smtClean="0">
                <a:solidFill>
                  <a:srgbClr val="800000"/>
                </a:solidFill>
                <a:latin typeface="Gill Sans MT" pitchFamily="34" charset="0"/>
              </a:rPr>
              <a:t>September 2011</a:t>
            </a:r>
            <a:endParaRPr lang="en-US" sz="2000" b="1" dirty="0">
              <a:solidFill>
                <a:srgbClr val="800000"/>
              </a:solidFill>
              <a:latin typeface="Gill Sans MT" pitchFamily="34" charset="0"/>
            </a:endParaRPr>
          </a:p>
          <a:p>
            <a:pPr algn="ctr"/>
            <a:endParaRPr lang="en-US" sz="2000" b="1" dirty="0">
              <a:solidFill>
                <a:srgbClr val="800000"/>
              </a:solidFill>
              <a:latin typeface="Gill Sans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endParaRPr lang="en-US" smtClean="0"/>
          </a:p>
        </p:txBody>
      </p:sp>
      <p:sp>
        <p:nvSpPr>
          <p:cNvPr id="7171" name="Rectangle 3"/>
          <p:cNvSpPr>
            <a:spLocks noGrp="1" noChangeArrowheads="1"/>
          </p:cNvSpPr>
          <p:nvPr>
            <p:ph type="subTitle" idx="1"/>
          </p:nvPr>
        </p:nvSpPr>
        <p:spPr/>
        <p:txBody>
          <a:bodyPr/>
          <a:lstStyle/>
          <a:p>
            <a:pPr eaLnBrk="1" hangingPunct="1"/>
            <a:endParaRPr lang="en-US" smtClean="0"/>
          </a:p>
        </p:txBody>
      </p:sp>
      <p:pic>
        <p:nvPicPr>
          <p:cNvPr id="7172" name="Picture 4" descr="FTF Report_figur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96975" y="-82550"/>
            <a:ext cx="6748463" cy="702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In the context of Feed the Future:</a:t>
            </a:r>
          </a:p>
        </p:txBody>
      </p:sp>
      <p:sp>
        <p:nvSpPr>
          <p:cNvPr id="8195" name="Rectangle 3"/>
          <p:cNvSpPr>
            <a:spLocks noGrp="1" noChangeArrowheads="1"/>
          </p:cNvSpPr>
          <p:nvPr>
            <p:ph type="body" idx="1"/>
          </p:nvPr>
        </p:nvSpPr>
        <p:spPr>
          <a:xfrm>
            <a:off x="685800" y="1447800"/>
            <a:ext cx="7772400" cy="4800600"/>
          </a:xfrm>
        </p:spPr>
        <p:txBody>
          <a:bodyPr/>
          <a:lstStyle/>
          <a:p>
            <a:pPr eaLnBrk="1" hangingPunct="1">
              <a:buFontTx/>
              <a:buNone/>
            </a:pPr>
            <a:r>
              <a:rPr lang="en-US" dirty="0" smtClean="0"/>
              <a:t>Inclusive Agriculture-led Growth. . . </a:t>
            </a:r>
          </a:p>
          <a:p>
            <a:pPr eaLnBrk="1" hangingPunct="1">
              <a:spcAft>
                <a:spcPts val="1200"/>
              </a:spcAft>
              <a:buFontTx/>
              <a:buNone/>
            </a:pPr>
            <a:r>
              <a:rPr lang="en-US" dirty="0"/>
              <a:t>	</a:t>
            </a:r>
            <a:r>
              <a:rPr lang="en-US" dirty="0" smtClean="0"/>
              <a:t>	. . . is an acknowledgement that food security will require enhanced participation of the very poor in expanding rural economies.</a:t>
            </a:r>
          </a:p>
          <a:p>
            <a:pPr eaLnBrk="1" hangingPunct="1">
              <a:buFontTx/>
              <a:buNone/>
            </a:pPr>
            <a:r>
              <a:rPr lang="en-US" dirty="0" smtClean="0"/>
              <a:t>But for this, we need to know:</a:t>
            </a:r>
          </a:p>
          <a:p>
            <a:pPr lvl="2" eaLnBrk="1" hangingPunct="1">
              <a:buFontTx/>
              <a:buNone/>
            </a:pPr>
            <a:r>
              <a:rPr lang="en-US" sz="2400" dirty="0" smtClean="0"/>
              <a:t>Who are the poor?  </a:t>
            </a:r>
          </a:p>
          <a:p>
            <a:pPr lvl="2" eaLnBrk="1" hangingPunct="1">
              <a:buFontTx/>
              <a:buNone/>
            </a:pPr>
            <a:r>
              <a:rPr lang="en-US" sz="2400" dirty="0" smtClean="0"/>
              <a:t>Why are they poor?</a:t>
            </a:r>
          </a:p>
          <a:p>
            <a:pPr lvl="2" eaLnBrk="1" hangingPunct="1">
              <a:buFontTx/>
              <a:buNone/>
            </a:pPr>
            <a:r>
              <a:rPr lang="en-US" sz="2400" dirty="0" smtClean="0"/>
              <a:t>And why do they </a:t>
            </a:r>
            <a:r>
              <a:rPr lang="en-US" sz="2400" u="sng" dirty="0" smtClean="0"/>
              <a:t>stay</a:t>
            </a:r>
            <a:r>
              <a:rPr lang="en-US" sz="2400" dirty="0" smtClean="0"/>
              <a:t> poor?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228600"/>
            <a:ext cx="7772400" cy="609600"/>
          </a:xfrm>
        </p:spPr>
        <p:txBody>
          <a:bodyPr/>
          <a:lstStyle/>
          <a:p>
            <a:r>
              <a:rPr lang="en-US" smtClean="0"/>
              <a:t>Who are the poor?</a:t>
            </a:r>
          </a:p>
        </p:txBody>
      </p:sp>
      <p:sp>
        <p:nvSpPr>
          <p:cNvPr id="9219" name="Content Placeholder 2"/>
          <p:cNvSpPr>
            <a:spLocks noGrp="1"/>
          </p:cNvSpPr>
          <p:nvPr>
            <p:ph idx="1"/>
          </p:nvPr>
        </p:nvSpPr>
        <p:spPr>
          <a:xfrm>
            <a:off x="457200" y="1524000"/>
            <a:ext cx="7772400" cy="4495800"/>
          </a:xfrm>
        </p:spPr>
        <p:txBody>
          <a:bodyPr/>
          <a:lstStyle/>
          <a:p>
            <a:pPr eaLnBrk="1" hangingPunct="1">
              <a:lnSpc>
                <a:spcPct val="90000"/>
              </a:lnSpc>
              <a:buFontTx/>
              <a:buNone/>
            </a:pPr>
            <a:r>
              <a:rPr lang="en-US" dirty="0" smtClean="0"/>
              <a:t>Rural poor are generally dependent on agricultural for their livelihoods—they may produce their own food, and may even have some marketable surplus; they may also seek casual employment on others farms.</a:t>
            </a:r>
          </a:p>
          <a:p>
            <a:pPr eaLnBrk="1" hangingPunct="1">
              <a:lnSpc>
                <a:spcPct val="90000"/>
              </a:lnSpc>
              <a:buFontTx/>
              <a:buNone/>
            </a:pPr>
            <a:endParaRPr lang="en-US" dirty="0" smtClean="0"/>
          </a:p>
          <a:p>
            <a:pPr eaLnBrk="1" hangingPunct="1">
              <a:lnSpc>
                <a:spcPct val="90000"/>
              </a:lnSpc>
            </a:pPr>
            <a:r>
              <a:rPr lang="en-US" dirty="0" smtClean="0"/>
              <a:t>May (Asia) or may not (Africa and LAC) be landless;</a:t>
            </a:r>
          </a:p>
          <a:p>
            <a:pPr eaLnBrk="1" hangingPunct="1">
              <a:lnSpc>
                <a:spcPct val="90000"/>
              </a:lnSpc>
            </a:pPr>
            <a:r>
              <a:rPr lang="en-US" dirty="0" smtClean="0"/>
              <a:t>Two billion smallholders with farms of 2 hectares or less;</a:t>
            </a:r>
          </a:p>
          <a:p>
            <a:pPr eaLnBrk="1" hangingPunct="1">
              <a:lnSpc>
                <a:spcPct val="90000"/>
              </a:lnSpc>
            </a:pPr>
            <a:r>
              <a:rPr lang="en-US" dirty="0" smtClean="0"/>
              <a:t>Using family labor;</a:t>
            </a:r>
          </a:p>
          <a:p>
            <a:pPr eaLnBrk="1" hangingPunct="1">
              <a:lnSpc>
                <a:spcPct val="90000"/>
              </a:lnSpc>
            </a:pPr>
            <a:r>
              <a:rPr lang="en-US" dirty="0" smtClean="0"/>
              <a:t>Producing for own consumption, yet net food buyers</a:t>
            </a:r>
            <a:r>
              <a:rPr lang="en-US" dirty="0"/>
              <a:t>.</a:t>
            </a:r>
            <a:endParaRPr lang="en-US" dirty="0" smtClean="0"/>
          </a:p>
          <a:p>
            <a:pPr eaLnBrk="1" hangingPunct="1">
              <a:lnSpc>
                <a:spcPct val="90000"/>
              </a:lnSpc>
              <a:buFontTx/>
              <a:buNone/>
            </a:pPr>
            <a:endParaRPr lang="en-US" sz="1600" dirty="0" smtClean="0"/>
          </a:p>
          <a:p>
            <a:pPr eaLnBrk="1" hangingPunct="1">
              <a:lnSpc>
                <a:spcPct val="90000"/>
              </a:lnSpc>
              <a:buFontTx/>
              <a:buNone/>
            </a:pPr>
            <a:endParaRPr lang="en-US" sz="1600" dirty="0" smtClean="0"/>
          </a:p>
          <a:p>
            <a:pPr eaLnBrk="1" hangingPunct="1">
              <a:lnSpc>
                <a:spcPct val="90000"/>
              </a:lnSpc>
              <a:buFontTx/>
              <a:buNone/>
            </a:pPr>
            <a:r>
              <a:rPr lang="en-US" sz="1600" dirty="0" smtClean="0"/>
              <a:t>From IFPRI </a:t>
            </a:r>
            <a:r>
              <a:rPr lang="en-US" sz="1600" dirty="0"/>
              <a:t>(2007), “The World’s Most </a:t>
            </a:r>
            <a:r>
              <a:rPr lang="en-US" sz="1600" dirty="0" smtClean="0"/>
              <a:t>Deprived.”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7772400" cy="609600"/>
          </a:xfrm>
        </p:spPr>
        <p:txBody>
          <a:bodyPr/>
          <a:lstStyle/>
          <a:p>
            <a:pPr eaLnBrk="1" hangingPunct="1"/>
            <a:r>
              <a:rPr lang="en-US" sz="2800" dirty="0" smtClean="0"/>
              <a:t>Why are they poor?</a:t>
            </a:r>
          </a:p>
        </p:txBody>
      </p:sp>
      <p:sp>
        <p:nvSpPr>
          <p:cNvPr id="10243" name="Rectangle 3"/>
          <p:cNvSpPr>
            <a:spLocks noGrp="1" noChangeArrowheads="1"/>
          </p:cNvSpPr>
          <p:nvPr>
            <p:ph type="body" idx="1"/>
          </p:nvPr>
        </p:nvSpPr>
        <p:spPr>
          <a:xfrm>
            <a:off x="609600" y="1295400"/>
            <a:ext cx="8153400" cy="4876800"/>
          </a:xfrm>
        </p:spPr>
        <p:txBody>
          <a:bodyPr/>
          <a:lstStyle/>
          <a:p>
            <a:pPr>
              <a:spcBef>
                <a:spcPct val="0"/>
              </a:spcBef>
              <a:spcAft>
                <a:spcPts val="1200"/>
              </a:spcAft>
            </a:pPr>
            <a:r>
              <a:rPr lang="en-US" dirty="0" smtClean="0"/>
              <a:t>Poor households often have far </a:t>
            </a:r>
            <a:r>
              <a:rPr lang="en-US" b="1" dirty="0" smtClean="0"/>
              <a:t>fewer productive assets</a:t>
            </a:r>
            <a:r>
              <a:rPr lang="en-US" dirty="0" smtClean="0"/>
              <a:t>, such as land or traction animals. </a:t>
            </a:r>
          </a:p>
          <a:p>
            <a:pPr>
              <a:spcBef>
                <a:spcPct val="0"/>
              </a:spcBef>
              <a:spcAft>
                <a:spcPts val="1200"/>
              </a:spcAft>
            </a:pPr>
            <a:r>
              <a:rPr lang="en-US" b="1" dirty="0"/>
              <a:t>Low levels of skills and education </a:t>
            </a:r>
            <a:r>
              <a:rPr lang="en-US" dirty="0"/>
              <a:t>are often a constraint. </a:t>
            </a:r>
          </a:p>
          <a:p>
            <a:pPr>
              <a:spcBef>
                <a:spcPct val="0"/>
              </a:spcBef>
              <a:spcAft>
                <a:spcPts val="1200"/>
              </a:spcAft>
            </a:pPr>
            <a:r>
              <a:rPr lang="en-US" dirty="0" smtClean="0"/>
              <a:t>They generally have </a:t>
            </a:r>
            <a:r>
              <a:rPr lang="en-US" b="1" dirty="0"/>
              <a:t>weaker </a:t>
            </a:r>
            <a:r>
              <a:rPr lang="en-US" b="1" dirty="0" smtClean="0"/>
              <a:t>access </a:t>
            </a:r>
            <a:r>
              <a:rPr lang="en-US" b="1" dirty="0"/>
              <a:t>to markets</a:t>
            </a:r>
            <a:r>
              <a:rPr lang="en-US" dirty="0"/>
              <a:t>, services, information, </a:t>
            </a:r>
            <a:r>
              <a:rPr lang="en-US" dirty="0" smtClean="0"/>
              <a:t>or are otherwise marginalized from economic activity. </a:t>
            </a:r>
          </a:p>
          <a:p>
            <a:pPr marL="0" indent="0">
              <a:spcBef>
                <a:spcPct val="0"/>
              </a:spcBef>
              <a:spcAft>
                <a:spcPts val="1200"/>
              </a:spcAft>
              <a:buNone/>
            </a:pPr>
            <a:r>
              <a:rPr lang="en-US" dirty="0" smtClean="0"/>
              <a:t>All of these things make poor populations more </a:t>
            </a:r>
            <a:r>
              <a:rPr lang="en-US" b="1" dirty="0" smtClean="0"/>
              <a:t>vulnerable to shocks </a:t>
            </a:r>
            <a:r>
              <a:rPr lang="en-US" dirty="0" smtClean="0"/>
              <a:t>such as drought, conflict and economic downturns.</a:t>
            </a:r>
          </a:p>
          <a:p>
            <a:pPr>
              <a:spcBef>
                <a:spcPct val="0"/>
              </a:spcBef>
              <a:spcAft>
                <a:spcPts val="1200"/>
              </a:spcAft>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152400"/>
            <a:ext cx="7772400" cy="762000"/>
          </a:xfrm>
        </p:spPr>
        <p:txBody>
          <a:bodyPr/>
          <a:lstStyle/>
          <a:p>
            <a:r>
              <a:rPr lang="en-US" dirty="0" smtClean="0"/>
              <a:t>Why do they stay poor? </a:t>
            </a:r>
          </a:p>
        </p:txBody>
      </p:sp>
      <p:sp>
        <p:nvSpPr>
          <p:cNvPr id="11267" name="Content Placeholder 2"/>
          <p:cNvSpPr>
            <a:spLocks noGrp="1"/>
          </p:cNvSpPr>
          <p:nvPr>
            <p:ph idx="1"/>
          </p:nvPr>
        </p:nvSpPr>
        <p:spPr>
          <a:xfrm>
            <a:off x="533400" y="1524000"/>
            <a:ext cx="7772400" cy="4802188"/>
          </a:xfrm>
        </p:spPr>
        <p:txBody>
          <a:bodyPr/>
          <a:lstStyle/>
          <a:p>
            <a:pPr marL="0" indent="0">
              <a:buFontTx/>
              <a:buNone/>
              <a:defRPr/>
            </a:pPr>
            <a:r>
              <a:rPr lang="en-US" dirty="0" smtClean="0"/>
              <a:t>The poor. . .</a:t>
            </a:r>
          </a:p>
          <a:p>
            <a:pPr>
              <a:spcAft>
                <a:spcPts val="1200"/>
              </a:spcAft>
              <a:defRPr/>
            </a:pPr>
            <a:r>
              <a:rPr lang="en-US" dirty="0" smtClean="0"/>
              <a:t>…often view investment or livelihood decisions differently from those less vulnerable. </a:t>
            </a:r>
          </a:p>
          <a:p>
            <a:pPr>
              <a:spcAft>
                <a:spcPts val="1200"/>
              </a:spcAft>
              <a:defRPr/>
            </a:pPr>
            <a:r>
              <a:rPr lang="en-US" dirty="0" smtClean="0"/>
              <a:t>…tend to prioritize strategies that minimize risk rather than maximize income.</a:t>
            </a:r>
          </a:p>
          <a:p>
            <a:pPr>
              <a:spcAft>
                <a:spcPts val="1200"/>
              </a:spcAft>
              <a:defRPr/>
            </a:pPr>
            <a:r>
              <a:rPr lang="en-US" dirty="0" smtClean="0"/>
              <a:t>. . .may diversify income streams rather than specializing in a higher return activity. </a:t>
            </a:r>
          </a:p>
          <a:p>
            <a:pPr>
              <a:spcAft>
                <a:spcPts val="1200"/>
              </a:spcAft>
              <a:defRPr/>
            </a:pPr>
            <a:r>
              <a:rPr lang="en-US" dirty="0" smtClean="0"/>
              <a:t>…forego opportunities with longer payback periods or slower capital rotation which are viewed as much more risky. </a:t>
            </a:r>
          </a:p>
          <a:p>
            <a:pPr>
              <a:buFontTx/>
              <a:buNone/>
              <a:defRPr/>
            </a:pPr>
            <a:r>
              <a:rPr lang="en-US" dirty="0" smtClean="0"/>
              <a:t> </a:t>
            </a:r>
          </a:p>
          <a:p>
            <a:pP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this picture?</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752600" y="1828800"/>
            <a:ext cx="6019800" cy="4005009"/>
          </a:xfrm>
        </p:spPr>
      </p:pic>
    </p:spTree>
    <p:extLst>
      <p:ext uri="{BB962C8B-B14F-4D97-AF65-F5344CB8AC3E}">
        <p14:creationId xmlns:p14="http://schemas.microsoft.com/office/powerpoint/2010/main" xmlns="" val="164710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What needs to be done?</a:t>
            </a:r>
          </a:p>
        </p:txBody>
      </p:sp>
      <p:sp>
        <p:nvSpPr>
          <p:cNvPr id="25603" name="Rectangle 3"/>
          <p:cNvSpPr>
            <a:spLocks noGrp="1" noChangeArrowheads="1"/>
          </p:cNvSpPr>
          <p:nvPr>
            <p:ph type="body" idx="1"/>
          </p:nvPr>
        </p:nvSpPr>
        <p:spPr>
          <a:xfrm>
            <a:off x="685800" y="1447800"/>
            <a:ext cx="8077200" cy="5334000"/>
          </a:xfrm>
        </p:spPr>
        <p:txBody>
          <a:bodyPr/>
          <a:lstStyle/>
          <a:p>
            <a:pPr eaLnBrk="1" hangingPunct="1">
              <a:spcAft>
                <a:spcPts val="1200"/>
              </a:spcAft>
              <a:defRPr/>
            </a:pPr>
            <a:r>
              <a:rPr lang="en-US" kern="1200" dirty="0" smtClean="0"/>
              <a:t>Improving capacity to manage risk</a:t>
            </a:r>
            <a:endParaRPr lang="en-US" dirty="0" smtClean="0"/>
          </a:p>
          <a:p>
            <a:pPr>
              <a:spcAft>
                <a:spcPts val="1200"/>
              </a:spcAft>
              <a:defRPr/>
            </a:pPr>
            <a:r>
              <a:rPr lang="en-US" kern="1200" dirty="0" smtClean="0"/>
              <a:t>Facilitating acquisition of productive assets  (including skills)</a:t>
            </a:r>
          </a:p>
          <a:p>
            <a:pPr>
              <a:defRPr/>
            </a:pPr>
            <a:r>
              <a:rPr lang="en-US" kern="1200" dirty="0" smtClean="0"/>
              <a:t>Improving access/entry points to opportunities in agricultural growth/expanded rural economies:</a:t>
            </a:r>
          </a:p>
          <a:p>
            <a:pPr lvl="1">
              <a:defRPr/>
            </a:pPr>
            <a:r>
              <a:rPr lang="en-US" sz="2400" kern="1200" dirty="0" smtClean="0"/>
              <a:t>As producers;</a:t>
            </a:r>
          </a:p>
          <a:p>
            <a:pPr lvl="1">
              <a:defRPr/>
            </a:pPr>
            <a:r>
              <a:rPr lang="en-US" sz="2400" kern="1200" dirty="0" smtClean="0"/>
              <a:t>As employees in value chain firms;</a:t>
            </a:r>
          </a:p>
          <a:p>
            <a:pPr lvl="1">
              <a:defRPr/>
            </a:pPr>
            <a:r>
              <a:rPr lang="en-US" sz="2400" kern="1200" dirty="0" smtClean="0"/>
              <a:t>As micro-service providers</a:t>
            </a:r>
          </a:p>
          <a:p>
            <a:pPr lvl="1">
              <a:defRPr/>
            </a:pPr>
            <a:endParaRPr lang="en-US" sz="2400" kern="1200" dirty="0"/>
          </a:p>
          <a:p>
            <a:pPr marL="0" indent="0">
              <a:buNone/>
              <a:defRPr/>
            </a:pPr>
            <a:r>
              <a:rPr lang="en-US" sz="2800" kern="1200" dirty="0" smtClean="0"/>
              <a:t>So how best do we do these things?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inclusive presentation June 2011  v6-7">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inclusive presentation June 2011  v6-7</Template>
  <TotalTime>359</TotalTime>
  <Words>685</Words>
  <Application>Microsoft Office PowerPoint</Application>
  <PresentationFormat>On-screen Show (4:3)</PresentationFormat>
  <Paragraphs>92</Paragraphs>
  <Slides>8</Slides>
  <Notes>8</Notes>
  <HiddenSlides>1</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inclusive presentation June 2011  v6-7</vt:lpstr>
      <vt:lpstr>USAID_no_header</vt:lpstr>
      <vt:lpstr>Default Design</vt:lpstr>
      <vt:lpstr>The Challenge of Inclusive  Agricultural Growth: Promoting participation of the poor</vt:lpstr>
      <vt:lpstr>Slide 2</vt:lpstr>
      <vt:lpstr>In the context of Feed the Future:</vt:lpstr>
      <vt:lpstr>Who are the poor?</vt:lpstr>
      <vt:lpstr>Why are they poor?</vt:lpstr>
      <vt:lpstr>Why do they stay poor? </vt:lpstr>
      <vt:lpstr>What’s wrong with this picture?</vt:lpstr>
      <vt:lpstr>What needs to be done?</vt:lpstr>
    </vt:vector>
  </TitlesOfParts>
  <Company>USAID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of Inclusive  Agricultural Growth: Promoting participation of the poor</dc:title>
  <dc:creator>Heron, Lena(EGAT/AG/ARPG)</dc:creator>
  <cp:lastModifiedBy>Caitlin Nordehn</cp:lastModifiedBy>
  <cp:revision>24</cp:revision>
  <cp:lastPrinted>2011-09-28T21:32:24Z</cp:lastPrinted>
  <dcterms:created xsi:type="dcterms:W3CDTF">2011-09-28T15:46:29Z</dcterms:created>
  <dcterms:modified xsi:type="dcterms:W3CDTF">2012-03-16T13:53:06Z</dcterms:modified>
</cp:coreProperties>
</file>